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Gill Sans" panose="020B0604020202020204" charset="0"/>
      <p:regular r:id="rId12"/>
      <p:bold r:id="rId13"/>
    </p:embeddedFont>
    <p:embeddedFont>
      <p:font typeface="Impact" panose="020B0806030902050204" pitchFamily="34" charset="0"/>
      <p:regular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Comfortaa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3615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026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377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769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916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21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09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1519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4787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38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661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661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661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661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661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661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661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661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661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661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661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0" name="Google Shape;20;p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9" name="Google Shape;39;p5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grpSp>
        <p:nvGrpSpPr>
          <p:cNvPr id="53" name="Google Shape;53;p7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54" name="Google Shape;54;p7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55" name="Google Shape;55;p7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0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" name="Google Shape;11;p1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it-IT"/>
              <a:t>TECNICO</a:t>
            </a:r>
            <a:br>
              <a:rPr lang="it-IT"/>
            </a:br>
            <a:r>
              <a:rPr lang="it-IT" sz="1800" b="0" i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it-IT" sz="1800" b="0" i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it-IT" sz="5400" b="1" i="0">
                <a:solidFill>
                  <a:srgbClr val="212121"/>
                </a:solidFill>
              </a:rPr>
              <a:t>AGRARIA, AGROALIMENTARE E AGROINDUSTRIA</a:t>
            </a:r>
            <a:br>
              <a:rPr lang="it-IT" sz="5400" b="1" i="0">
                <a:solidFill>
                  <a:srgbClr val="212121"/>
                </a:solidFill>
              </a:rPr>
            </a:br>
            <a:r>
              <a:rPr lang="it-IT" sz="2800" b="1" i="0">
                <a:solidFill>
                  <a:srgbClr val="4A7B29"/>
                </a:solidFill>
              </a:rPr>
              <a:t>ARTICOLAZIONE “PRODUZIONI E TRASFORMAZIONI”</a:t>
            </a:r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952" y="161715"/>
            <a:ext cx="2191280" cy="222906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/>
          <p:nvPr/>
        </p:nvSpPr>
        <p:spPr>
          <a:xfrm>
            <a:off x="3859137" y="441294"/>
            <a:ext cx="4473725" cy="9233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Gill Sans"/>
              </a:rPr>
              <a:t>OrientAlbert </a:t>
            </a:r>
          </a:p>
        </p:txBody>
      </p:sp>
      <p:pic>
        <p:nvPicPr>
          <p:cNvPr id="98" name="Google Shape;98;p13" descr="Immagine che contiene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5400" y="188584"/>
            <a:ext cx="31432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 t="5457" b="102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 descr="I percorsi di studio"/>
          <p:cNvPicPr preferRelativeResize="0"/>
          <p:nvPr/>
        </p:nvPicPr>
        <p:blipFill rotWithShape="1">
          <a:blip r:embed="rId3">
            <a:alphaModFix/>
          </a:blip>
          <a:srcRect r="6613"/>
          <a:stretch/>
        </p:blipFill>
        <p:spPr>
          <a:xfrm>
            <a:off x="891275" y="1337212"/>
            <a:ext cx="10985765" cy="569436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1251678" y="3315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it-IT"/>
              <a:t>IL PERCORSO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1014823" y="1337213"/>
            <a:ext cx="7510052" cy="369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sz="1800" b="0" i="0" u="none" strike="noStrike">
                <a:latin typeface="Roboto"/>
                <a:ea typeface="Roboto"/>
                <a:cs typeface="Roboto"/>
                <a:sym typeface="Roboto"/>
              </a:rPr>
              <a:t>L’Istituto Tecnico Agrario forma figure con competenze nel campo dell’</a:t>
            </a:r>
            <a:r>
              <a:rPr lang="it-IT" sz="1800" b="1" i="0" u="none" strike="noStrike">
                <a:latin typeface="Roboto"/>
                <a:ea typeface="Roboto"/>
                <a:cs typeface="Roboto"/>
                <a:sym typeface="Roboto"/>
              </a:rPr>
              <a:t>organizzazione e della gestione delle attività produttive, trasformative e di valorizzazione del settore agrario</a:t>
            </a:r>
            <a:r>
              <a:rPr lang="it-IT" sz="1800" b="0" i="0" u="none" strike="noStrike">
                <a:latin typeface="Roboto"/>
                <a:ea typeface="Roboto"/>
                <a:cs typeface="Roboto"/>
                <a:sym typeface="Roboto"/>
              </a:rPr>
              <a:t>.</a:t>
            </a:r>
            <a:endParaRPr sz="1600"/>
          </a:p>
          <a:p>
            <a:pPr marL="228600" lvl="0" indent="-228600" algn="l" rtl="0">
              <a:lnSpc>
                <a:spcPct val="110000"/>
              </a:lnSpc>
              <a:spcBef>
                <a:spcPts val="1050"/>
              </a:spcBef>
              <a:spcAft>
                <a:spcPts val="0"/>
              </a:spcAft>
              <a:buSzPts val="1800"/>
              <a:buChar char="•"/>
            </a:pPr>
            <a:r>
              <a:rPr lang="it-IT" sz="1800" b="0" i="0" u="none" strike="noStrike">
                <a:latin typeface="Roboto"/>
                <a:ea typeface="Roboto"/>
                <a:cs typeface="Roboto"/>
                <a:sym typeface="Roboto"/>
              </a:rPr>
              <a:t> I tecnici saranno predisposti per porre particolare attenzione alla </a:t>
            </a:r>
            <a:r>
              <a:rPr lang="it-IT" sz="1800" b="1" i="0" u="none" strike="noStrike">
                <a:latin typeface="Roboto"/>
                <a:ea typeface="Roboto"/>
                <a:cs typeface="Roboto"/>
                <a:sym typeface="Roboto"/>
              </a:rPr>
              <a:t>qualità dei prodotti e al rispetto dall’ambiente</a:t>
            </a:r>
            <a:r>
              <a:rPr lang="it-IT" sz="1800" b="0" i="0" u="none" strike="noStrike">
                <a:latin typeface="Roboto"/>
                <a:ea typeface="Roboto"/>
                <a:cs typeface="Roboto"/>
                <a:sym typeface="Roboto"/>
              </a:rPr>
              <a:t> e interverranno nella gestione del territorio, con specifico riguardo agli equilibri ambientali, idrogeologici e paesaggistici.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Impact"/>
              <a:buNone/>
            </a:pPr>
            <a:r>
              <a:rPr lang="it-IT" sz="4000">
                <a:latin typeface="Impact"/>
                <a:ea typeface="Impact"/>
                <a:cs typeface="Impact"/>
                <a:sym typeface="Impact"/>
              </a:rPr>
              <a:t>I NOSTRI ORARI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2"/>
          </p:nvPr>
        </p:nvSpPr>
        <p:spPr>
          <a:xfrm>
            <a:off x="7962900" y="1788415"/>
            <a:ext cx="3733800" cy="422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sz="20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it-IT" sz="200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 principali materie di studio vedranno la trasformazione dei prodotti, produzione vegetale, biotecnologie </a:t>
            </a:r>
            <a:r>
              <a:rPr lang="it-IT" sz="2000" b="1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agrarie</a:t>
            </a:r>
            <a:r>
              <a:rPr lang="it-IT" sz="200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economia, legislazione, marketing e gestione del territorio.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6" descr="Immagine che contiene tavolo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69261" y="513853"/>
            <a:ext cx="5107714" cy="6086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it-IT"/>
              <a:t>LO STUDENTE INTERESSATO A QUESTO CORSO È DOTATO</a:t>
            </a:r>
            <a:endParaRPr/>
          </a:p>
        </p:txBody>
      </p:sp>
      <p:pic>
        <p:nvPicPr>
          <p:cNvPr id="123" name="Google Shape;123;p17" descr="Campo educatori: aspettiamo proprio TE! - Azione Cattolica Vicentin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7411"/>
          <a:stretch/>
        </p:blipFill>
        <p:spPr>
          <a:xfrm>
            <a:off x="1085850" y="1789110"/>
            <a:ext cx="10737486" cy="498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1355639" y="3596074"/>
            <a:ext cx="183070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SENSIBILITÀ</a:t>
            </a:r>
            <a:r>
              <a:rPr lang="it-IT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nei confronto dell’ambiente e del territorio 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8024581" y="3919240"/>
            <a:ext cx="19621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 INTERESSE a comprendere le le biotecnologie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3087505" y="3919240"/>
            <a:ext cx="25179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CAPACITÀ 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….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2214" y="0"/>
            <a:ext cx="1055243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5440" y="4987778"/>
            <a:ext cx="4198303" cy="169718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1390650" y="173036"/>
            <a:ext cx="664083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L’osservazione sul campo</a:t>
            </a:r>
            <a:r>
              <a:rPr lang="it-IT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pertanto, si configura come strumento essenziale, dal momento che è osservazione mirata delle pratiche operative, coordinata dal </a:t>
            </a:r>
            <a:r>
              <a:rPr lang="it-IT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tutor aziendale</a:t>
            </a:r>
            <a:r>
              <a:rPr lang="it-IT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con lo scopo di formare progressivamente conoscenze via via più specifiche e di avviare nello studente la consapevolezza della necessità di acquisire competenze.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2895600" y="382385"/>
            <a:ext cx="8534399" cy="97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mpact"/>
              <a:buNone/>
            </a:pPr>
            <a:r>
              <a:rPr lang="it-IT" sz="4400"/>
              <a:t>AMPLIAMENTO OFFERTA FORMATIVA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2895600" y="1533525"/>
            <a:ext cx="8267700" cy="513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sz="1800" b="0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Approfondimento informatico: 1 ora settimanale di </a:t>
            </a:r>
            <a:r>
              <a:rPr lang="it-IT" sz="1800" b="1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informatica di base</a:t>
            </a:r>
            <a:r>
              <a:rPr lang="it-IT" sz="1800" b="0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in preparazione elle </a:t>
            </a:r>
            <a:r>
              <a:rPr lang="it-IT" sz="1800" b="1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certificazioni ECDL/EIPASS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sz="1800" b="0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800" b="1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Recupero delle carenze</a:t>
            </a:r>
            <a:r>
              <a:rPr lang="it-IT" sz="1800" b="0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mediante corsi pomeridiani, sportello didattico individuale o corsi di recupero delle abilità di base [gratuiti per le famiglie]</a:t>
            </a:r>
            <a:endParaRPr>
              <a:solidFill>
                <a:srgbClr val="262626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sz="1800" b="1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Certificazioni linguistiche</a:t>
            </a:r>
            <a:r>
              <a:rPr lang="it-IT" sz="1800" b="0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(inglese: PET, FIRST; francese: DELF B1 e B2</a:t>
            </a:r>
            <a:r>
              <a:rPr lang="it-IT" sz="18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800" b="0" i="0" u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sz="1800" b="1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Sportello di ascolto psicologico</a:t>
            </a:r>
            <a:r>
              <a:rPr lang="it-IT" sz="1800" b="0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per alunni e famiglie (progetto “Fatti bene”)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sz="1800" b="0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Progetto “</a:t>
            </a:r>
            <a:r>
              <a:rPr lang="it-IT" sz="1800" b="1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Quotidiano in classe</a:t>
            </a:r>
            <a:r>
              <a:rPr lang="it-IT" sz="1800" b="0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sz="1800" b="0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800" b="1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Cinema e teatro</a:t>
            </a:r>
            <a:r>
              <a:rPr lang="it-IT" sz="1800" b="0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anche con visione di spettacoli in lingua straniera.</a:t>
            </a:r>
            <a:endParaRPr>
              <a:solidFill>
                <a:srgbClr val="262626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sz="1800" b="1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Attività sportive</a:t>
            </a:r>
            <a:r>
              <a:rPr lang="it-IT" sz="1800" b="0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d’istituto (tornei interni ed campionati studenteschi provinciali)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sz="1800" b="1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Educazione alla salute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sz="1800" b="0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Progetti attuati mediante la cooperazione e la partecipazione di docenti e studenti.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sz="1800" b="1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CLIL</a:t>
            </a:r>
            <a:r>
              <a:rPr lang="it-IT" sz="1800" b="0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: insegnamento in lingua straniera di una o più materie non linguistiche</a:t>
            </a:r>
            <a:endParaRPr>
              <a:solidFill>
                <a:srgbClr val="262626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sz="1800" b="0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Progetto per l'ampliamento delle competenza in </a:t>
            </a:r>
            <a:r>
              <a:rPr lang="it-IT" sz="1800" b="1" i="0" u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Educazione Civica</a:t>
            </a:r>
            <a:endParaRPr sz="1800" b="0" i="0" u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 descr="Immagine che contiene testo, cielo, esterni, person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l="26102" r="26658" b="-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1038225" y="419099"/>
            <a:ext cx="5742723" cy="145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it-IT"/>
              <a:t>DOPO IL DIPLOMA..</a:t>
            </a:r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1228725" y="1524001"/>
            <a:ext cx="5552223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lvl="0" indent="-1778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it-IT" sz="1400" b="0" i="0" u="none" strike="noStrike">
                <a:latin typeface="Roboto"/>
                <a:ea typeface="Roboto"/>
                <a:cs typeface="Roboto"/>
                <a:sym typeface="Roboto"/>
              </a:rPr>
              <a:t>Il perito agrario e il tecnico ispettore in agricoltura biologica trovano uno sbocco professionale all’interno di </a:t>
            </a:r>
            <a:r>
              <a:rPr lang="it-IT" sz="1400" b="1" i="0" u="none" strike="noStrike">
                <a:latin typeface="Roboto"/>
                <a:ea typeface="Roboto"/>
                <a:cs typeface="Roboto"/>
                <a:sym typeface="Roboto"/>
              </a:rPr>
              <a:t>aziende che producono beni agricoli,</a:t>
            </a:r>
            <a:r>
              <a:rPr lang="it-IT" sz="1400" b="0" i="0" u="none" strike="noStrike">
                <a:latin typeface="Roboto"/>
                <a:ea typeface="Roboto"/>
                <a:cs typeface="Roboto"/>
                <a:sym typeface="Roboto"/>
              </a:rPr>
              <a:t> oppure in qualità di esperti in grado di </a:t>
            </a:r>
            <a:r>
              <a:rPr lang="it-IT" sz="1400" b="1" i="0" u="none" strike="noStrike">
                <a:latin typeface="Roboto"/>
                <a:ea typeface="Roboto"/>
                <a:cs typeface="Roboto"/>
                <a:sym typeface="Roboto"/>
              </a:rPr>
              <a:t>offrire assistenza tecnica agli agricoltori</a:t>
            </a:r>
            <a:r>
              <a:rPr lang="it-IT" sz="1400" b="0" i="0" u="none" strike="noStrike">
                <a:latin typeface="Roboto"/>
                <a:ea typeface="Roboto"/>
                <a:cs typeface="Roboto"/>
                <a:sym typeface="Roboto"/>
              </a:rPr>
              <a:t> in processi produttivi ecosostenibili e in attività produttive ecocompatibili, coltivazioni fuori suolo e idroponiche. Il diplomato può accedere all’</a:t>
            </a:r>
            <a:r>
              <a:rPr lang="it-IT" sz="1400" b="1" i="0" u="none" strike="noStrike">
                <a:latin typeface="Roboto"/>
                <a:ea typeface="Roboto"/>
                <a:cs typeface="Roboto"/>
                <a:sym typeface="Roboto"/>
              </a:rPr>
              <a:t>impiego presso aziende e cooperative agricole e zootecniche, associazioni di categoria, enti locali ed enti pubblici, organizzazioni internazionali o enti di ricerca</a:t>
            </a:r>
            <a:r>
              <a:rPr lang="it-IT" sz="1400" b="0" i="0" u="none" strike="noStrike">
                <a:latin typeface="Roboto"/>
                <a:ea typeface="Roboto"/>
                <a:cs typeface="Roboto"/>
                <a:sym typeface="Roboto"/>
              </a:rPr>
              <a:t>, come dipendente o libero professionista. Inoltre è possibile accedere ai percorsi di studio e di lavoro previsti per l’iscrizione agli albi delle professioni tecniche.</a:t>
            </a:r>
            <a:endParaRPr sz="1400"/>
          </a:p>
          <a:p>
            <a:pPr marL="406400" lvl="0" indent="-177800" algn="just" rtl="0">
              <a:lnSpc>
                <a:spcPct val="110000"/>
              </a:lnSpc>
              <a:spcBef>
                <a:spcPts val="1050"/>
              </a:spcBef>
              <a:spcAft>
                <a:spcPts val="0"/>
              </a:spcAft>
              <a:buSzPts val="1400"/>
              <a:buChar char="•"/>
            </a:pPr>
            <a:r>
              <a:rPr lang="it-IT" sz="1400" b="0" i="0" u="none" strike="noStrike">
                <a:latin typeface="Roboto"/>
                <a:ea typeface="Roboto"/>
                <a:cs typeface="Roboto"/>
                <a:sym typeface="Roboto"/>
              </a:rPr>
              <a:t>Non mancano lavori nell’ambito della progettazione di giardini o aree verdi ed è possibile iscriversi senza problemi, grazie alle nozioni acquisite, alle </a:t>
            </a:r>
            <a:r>
              <a:rPr lang="it-IT" sz="1400" b="1" i="0" u="none" strike="noStrike">
                <a:latin typeface="Roboto"/>
                <a:ea typeface="Roboto"/>
                <a:cs typeface="Roboto"/>
                <a:sym typeface="Roboto"/>
              </a:rPr>
              <a:t>Facoltà di Scienze agrarie, Medicina veterinaria, Biotecnologie ed Enologia</a:t>
            </a:r>
            <a:r>
              <a:rPr lang="it-IT" sz="1400" b="0" i="0" u="none" strike="noStrike">
                <a:latin typeface="Roboto"/>
                <a:ea typeface="Roboto"/>
                <a:cs typeface="Roboto"/>
                <a:sym typeface="Roboto"/>
              </a:rPr>
              <a:t> oppure altre formazioni superiori (IFTS Istruzione e Formazione Tecnica Superiore, ITS Istruzione Tecnica Superiore, Formazione Professionale post Diploma).</a:t>
            </a:r>
            <a:endParaRPr sz="1400"/>
          </a:p>
        </p:txBody>
      </p:sp>
      <p:sp>
        <p:nvSpPr>
          <p:cNvPr id="147" name="Google Shape;147;p20"/>
          <p:cNvSpPr/>
          <p:nvPr/>
        </p:nvSpPr>
        <p:spPr>
          <a:xfrm>
            <a:off x="8062320" y="5522770"/>
            <a:ext cx="3145323" cy="106541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ORIENTAMENTO IN USCITA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 descr="Immagine che contiene cielo, esterni, montagna, pendi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l="8676" r="16878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>
            <a:spLocks noGrp="1"/>
          </p:cNvSpPr>
          <p:nvPr>
            <p:ph type="ctrTitle"/>
          </p:nvPr>
        </p:nvSpPr>
        <p:spPr>
          <a:xfrm>
            <a:off x="559484" y="295748"/>
            <a:ext cx="7818540" cy="258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Impact"/>
              <a:buNone/>
            </a:pPr>
            <a:r>
              <a:rPr lang="it-IT" sz="8800"/>
              <a:t>VIENI A CONOSCERCI</a:t>
            </a:r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1"/>
          </p:nvPr>
        </p:nvSpPr>
        <p:spPr>
          <a:xfrm>
            <a:off x="655096" y="2876668"/>
            <a:ext cx="7266097" cy="382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100" b="0">
              <a:solidFill>
                <a:srgbClr val="00B05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100">
              <a:solidFill>
                <a:srgbClr val="00B05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100">
                <a:solidFill>
                  <a:srgbClr val="21212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OPEN DAY + LABORATORI genitori&amp;alunni</a:t>
            </a:r>
            <a:endParaRPr sz="2100">
              <a:solidFill>
                <a:srgbClr val="21212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900" b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SABATO 4  DICEMBRE  orario 9.00-12.00</a:t>
            </a:r>
            <a:endParaRPr sz="1900" b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sz="1900" b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SABATO 22 GENAIO orario 9.00-12.00</a:t>
            </a:r>
            <a:endParaRPr sz="1900" b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900" b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1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OPEN DAY + LABORATORI genitori&amp;alunni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900" b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SABATO 4  DICEMBRE  orario 9.00-12.00</a:t>
            </a:r>
            <a:endParaRPr sz="1900" b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900" b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SABATO 22 GENAIO orario 9.00-12.00</a:t>
            </a:r>
            <a:endParaRPr sz="1900" b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6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Verde gia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Widescreen</PresentationFormat>
  <Paragraphs>40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Gill Sans</vt:lpstr>
      <vt:lpstr>arial</vt:lpstr>
      <vt:lpstr>arial</vt:lpstr>
      <vt:lpstr>Impact</vt:lpstr>
      <vt:lpstr>Roboto</vt:lpstr>
      <vt:lpstr>Comfortaa</vt:lpstr>
      <vt:lpstr>Badge</vt:lpstr>
      <vt:lpstr>TECNICO  AGRARIA, AGROALIMENTARE E AGROINDUSTRIA ARTICOLAZIONE “PRODUZIONI E TRASFORMAZIONI”</vt:lpstr>
      <vt:lpstr>Presentazione standard di PowerPoint</vt:lpstr>
      <vt:lpstr>IL PERCORSO</vt:lpstr>
      <vt:lpstr>I NOSTRI ORARI</vt:lpstr>
      <vt:lpstr>LO STUDENTE INTERESSATO A QUESTO CORSO È DOTATO</vt:lpstr>
      <vt:lpstr>Presentazione standard di PowerPoint</vt:lpstr>
      <vt:lpstr>AMPLIAMENTO OFFERTA FORMATIVA</vt:lpstr>
      <vt:lpstr>DOPO IL DIPLOMA..</vt:lpstr>
      <vt:lpstr>VIENI A CONOSCERCI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TECNICO  AGRARIA, AGROALIMENTARE E AGROINDUSTRIA ARTICOLAZIONE “PRODUZIONI E TRASFORMAZIONI”</dc:title>
  <dc:creator>anagrafe</dc:creator>
  <cp:lastModifiedBy>anagrafe</cp:lastModifiedBy>
  <cp:revision>1</cp:revision>
  <dcterms:modified xsi:type="dcterms:W3CDTF">2022-01-28T16:20:11Z</dcterms:modified>
</cp:coreProperties>
</file>